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0EFF7-B244-4E57-BBAF-1F446CDB02E6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75320F-1E55-4219-8891-C31341393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483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5320F-1E55-4219-8891-C3134139376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459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6F682FF-3CC3-4B5B-B3C6-0DE6D992B985}" type="datetimeFigureOut">
              <a:rPr lang="ru-RU" smtClean="0"/>
              <a:t>11.01.2014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3A274BC-8DF6-4931-A6C8-40FDBFB1EBA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472608"/>
          </a:xfrm>
        </p:spPr>
        <p:txBody>
          <a:bodyPr>
            <a:noAutofit/>
          </a:bodyPr>
          <a:lstStyle/>
          <a:p>
            <a:pPr algn="ctr"/>
            <a:r>
              <a:rPr lang="tt-RU" sz="2000" dirty="0"/>
              <a:t> </a:t>
            </a:r>
            <a:r>
              <a:rPr lang="tt-RU" sz="2000" dirty="0" smtClean="0">
                <a:latin typeface="Times New Roman" pitchFamily="18" charset="0"/>
                <a:cs typeface="Times New Roman" pitchFamily="18" charset="0"/>
              </a:rPr>
              <a:t>МББУ “Шода башлангыч мәктәп – балалар бакчасы”</a:t>
            </a:r>
            <a:r>
              <a:rPr lang="tt-RU" sz="2000" dirty="0" smtClean="0"/>
              <a:t/>
            </a:r>
            <a:br>
              <a:rPr lang="tt-RU" sz="2000" dirty="0" smtClean="0"/>
            </a:br>
            <a:r>
              <a:rPr lang="tt-RU" sz="2000" dirty="0" smtClean="0"/>
              <a:t/>
            </a:r>
            <a:br>
              <a:rPr lang="tt-RU" sz="2000" dirty="0" smtClean="0"/>
            </a:br>
            <a:r>
              <a:rPr lang="tt-RU" sz="2000" dirty="0"/>
              <a:t/>
            </a:r>
            <a:br>
              <a:rPr lang="tt-RU" sz="2000" dirty="0"/>
            </a:br>
            <a:r>
              <a:rPr lang="tt-RU" sz="2000" dirty="0" smtClean="0"/>
              <a:t/>
            </a:r>
            <a:br>
              <a:rPr lang="tt-RU" sz="2000" dirty="0" smtClean="0"/>
            </a:br>
            <a:r>
              <a:rPr lang="tt-RU" sz="2800" dirty="0" smtClean="0">
                <a:latin typeface="Times New Roman" pitchFamily="18" charset="0"/>
                <a:cs typeface="Times New Roman" pitchFamily="18" charset="0"/>
              </a:rPr>
              <a:t>презентация</a:t>
            </a:r>
            <a:r>
              <a:rPr lang="tt-RU" sz="4800" dirty="0"/>
              <a:t/>
            </a:r>
            <a:br>
              <a:rPr lang="tt-RU" sz="4800" dirty="0"/>
            </a:br>
            <a:r>
              <a:rPr lang="tt-RU" sz="4800" dirty="0" smtClean="0"/>
              <a:t/>
            </a:r>
            <a:br>
              <a:rPr lang="tt-RU" sz="4800" dirty="0" smtClean="0"/>
            </a:br>
            <a:r>
              <a:rPr lang="tt-RU" sz="2800" dirty="0" smtClean="0"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tt-RU" sz="2400" dirty="0" smtClean="0">
                <a:latin typeface="Times New Roman" pitchFamily="18" charset="0"/>
                <a:cs typeface="Times New Roman" pitchFamily="18" charset="0"/>
              </a:rPr>
              <a:t>Әйтелгән </a:t>
            </a:r>
            <a:r>
              <a:rPr lang="tt-RU" sz="2400" dirty="0">
                <a:latin typeface="Times New Roman" pitchFamily="18" charset="0"/>
                <a:cs typeface="Times New Roman" pitchFamily="18" charset="0"/>
              </a:rPr>
              <a:t>сүздән аерым сузык яки тартык авазны ишетеп, аерып алу. [м]  авазы,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tt-RU" sz="2400" dirty="0">
                <a:latin typeface="Times New Roman" pitchFamily="18" charset="0"/>
                <a:cs typeface="Times New Roman" pitchFamily="18" charset="0"/>
              </a:rPr>
              <a:t>М,м хәрефләре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tt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tt-RU" sz="1800" dirty="0" smtClean="0">
                <a:latin typeface="Times New Roman" pitchFamily="18" charset="0"/>
                <a:cs typeface="Times New Roman" pitchFamily="18" charset="0"/>
              </a:rPr>
              <a:t>Эшләде: башлангыч сыйныф укытучысы Файзрахманова В. М.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7770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872067" y="908721"/>
            <a:ext cx="7408333" cy="3312368"/>
          </a:xfrm>
        </p:spPr>
        <p:txBody>
          <a:bodyPr>
            <a:noAutofit/>
          </a:bodyPr>
          <a:lstStyle/>
          <a:p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Максат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4000" dirty="0" smtClean="0"/>
              <a:t>1.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Укучыларны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тартык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М,м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авазы, аның үзлекләре, хәрефе белән таныштыру.</a:t>
            </a:r>
          </a:p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2.Сөйләмнән авазны аерып алу күнекмәсен булдыру.</a:t>
            </a:r>
          </a:p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3.Табигатькә сакчыл караш тәрбияләү.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20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t-RU" dirty="0" smtClean="0"/>
              <a:t>А а,Әә, Ыы, Ээ,Ии, Уу,Үү,Оо,Өө,Нн,Лл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5596" y="764704"/>
            <a:ext cx="6400800" cy="3474720"/>
          </a:xfrm>
        </p:spPr>
        <p:txBody>
          <a:bodyPr/>
          <a:lstStyle/>
          <a:p>
            <a:pPr algn="ctr"/>
            <a:r>
              <a:rPr lang="tt-RU" dirty="0" smtClean="0"/>
              <a:t>Маша бездә кунакта</a:t>
            </a:r>
            <a:endParaRPr lang="ru-RU" dirty="0"/>
          </a:p>
        </p:txBody>
      </p:sp>
      <p:pic>
        <p:nvPicPr>
          <p:cNvPr id="1026" name="Picture 2" descr="C:\Users\Радик\Desktop\маш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41203"/>
            <a:ext cx="324036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70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365760" lvl="1" indent="0" algn="ctr">
              <a:buNone/>
            </a:pPr>
            <a:r>
              <a:rPr lang="tt-RU" sz="6600" dirty="0" smtClean="0"/>
              <a:t>Сузык һәм тартык авазлар</a:t>
            </a:r>
          </a:p>
          <a:p>
            <a:r>
              <a:rPr lang="tt-RU" sz="6600" dirty="0" smtClean="0"/>
              <a:t>А о л ө и Н Э у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43180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653136"/>
            <a:ext cx="7920880" cy="2016224"/>
          </a:xfrm>
        </p:spPr>
        <p:txBody>
          <a:bodyPr/>
          <a:lstStyle/>
          <a:p>
            <a:pPr marL="0" indent="0" algn="ctr">
              <a:buNone/>
            </a:pP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ма,му,мы,мо,ам,ым,ум,ом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мө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эм,өм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03648" y="548680"/>
            <a:ext cx="6400800" cy="2232248"/>
          </a:xfrm>
        </p:spPr>
        <p:txBody>
          <a:bodyPr>
            <a:normAutofit/>
          </a:bodyPr>
          <a:lstStyle/>
          <a:p>
            <a:pPr lvl="2" algn="ctr"/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Икенче кунагыбыз - Лунтик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Радик\Desktop\Luntik_3w_e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560" y="1787581"/>
            <a:ext cx="345638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98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8064896" cy="3474720"/>
          </a:xfrm>
        </p:spPr>
        <p:txBody>
          <a:bodyPr>
            <a:normAutofit/>
          </a:bodyPr>
          <a:lstStyle/>
          <a:p>
            <a:pPr lvl="1" algn="ctr"/>
            <a:r>
              <a:rPr lang="en-US" sz="7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7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tt-RU" sz="7000" dirty="0" smtClean="0">
                <a:latin typeface="Times New Roman" pitchFamily="18" charset="0"/>
                <a:cs typeface="Times New Roman" pitchFamily="18" charset="0"/>
              </a:rPr>
              <a:t> авазы һәм Мм хәрефләре</a:t>
            </a:r>
            <a:endParaRPr lang="ru-RU" sz="7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Радик\Desktop\п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212975"/>
            <a:ext cx="3324969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05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548680"/>
            <a:ext cx="6400800" cy="5433784"/>
          </a:xfrm>
        </p:spPr>
        <p:txBody>
          <a:bodyPr>
            <a:noAutofit/>
          </a:bodyPr>
          <a:lstStyle/>
          <a:p>
            <a:pPr algn="ctr"/>
            <a:r>
              <a:rPr lang="tt-RU" sz="8000" dirty="0" smtClean="0">
                <a:latin typeface="Times New Roman" pitchFamily="18" charset="0"/>
                <a:cs typeface="Times New Roman" pitchFamily="18" charset="0"/>
              </a:rPr>
              <a:t> Баш хәреф</a:t>
            </a:r>
          </a:p>
          <a:p>
            <a:pPr algn="ctr"/>
            <a:r>
              <a:rPr lang="tt-RU" sz="8000" dirty="0" smtClean="0"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pPr algn="ctr"/>
            <a:r>
              <a:rPr lang="tt-RU" sz="8000" dirty="0" smtClean="0">
                <a:latin typeface="Times New Roman" pitchFamily="18" charset="0"/>
                <a:cs typeface="Times New Roman" pitchFamily="18" charset="0"/>
              </a:rPr>
              <a:t>Юл хәреф </a:t>
            </a:r>
          </a:p>
          <a:p>
            <a:pPr algn="ctr"/>
            <a:r>
              <a:rPr lang="tt-RU" sz="8000" dirty="0" smtClean="0"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pPr algn="ctr"/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8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5001736"/>
          </a:xfrm>
        </p:spPr>
        <p:txBody>
          <a:bodyPr>
            <a:normAutofit fontScale="85000" lnSpcReduction="20000"/>
          </a:bodyPr>
          <a:lstStyle/>
          <a:p>
            <a:pPr marL="2103120" lvl="7" indent="0" algn="ctr">
              <a:buNone/>
            </a:pPr>
            <a:r>
              <a:rPr lang="tt-RU" sz="4200" dirty="0" smtClean="0">
                <a:latin typeface="Times New Roman" pitchFamily="18" charset="0"/>
                <a:cs typeface="Times New Roman" pitchFamily="18" charset="0"/>
              </a:rPr>
              <a:t>Өченче кунагыбыз – куян</a:t>
            </a:r>
          </a:p>
          <a:p>
            <a:pPr algn="ctr"/>
            <a:endParaRPr lang="tt-RU" dirty="0"/>
          </a:p>
          <a:p>
            <a:pPr algn="ctr"/>
            <a:endParaRPr lang="tt-RU" dirty="0" smtClean="0"/>
          </a:p>
          <a:p>
            <a:pPr algn="ctr"/>
            <a:endParaRPr lang="tt-RU" dirty="0" smtClean="0"/>
          </a:p>
          <a:p>
            <a:pPr algn="ctr"/>
            <a:endParaRPr lang="tt-RU" dirty="0" smtClean="0"/>
          </a:p>
          <a:p>
            <a:pPr algn="ctr"/>
            <a:endParaRPr lang="tt-RU" dirty="0" smtClean="0"/>
          </a:p>
          <a:p>
            <a:pPr algn="ctr"/>
            <a:endParaRPr lang="tt-RU" dirty="0" smtClean="0"/>
          </a:p>
          <a:p>
            <a:pPr algn="ctr"/>
            <a:endParaRPr lang="tt-RU" sz="6600" dirty="0" smtClean="0">
              <a:latin typeface="Times New Roman" pitchFamily="18" charset="0"/>
              <a:cs typeface="Times New Roman" pitchFamily="18" charset="0"/>
            </a:endParaRPr>
          </a:p>
          <a:p>
            <a:pPr lvl="8" algn="ctr"/>
            <a:r>
              <a:rPr lang="tt-RU" sz="5800" dirty="0" smtClean="0">
                <a:latin typeface="Times New Roman" pitchFamily="18" charset="0"/>
                <a:cs typeface="Times New Roman" pitchFamily="18" charset="0"/>
              </a:rPr>
              <a:t>Тубы суга төшкән кыз</a:t>
            </a:r>
          </a:p>
          <a:p>
            <a:pPr algn="ctr"/>
            <a:endParaRPr lang="ru-RU" dirty="0"/>
          </a:p>
          <a:p>
            <a:pPr algn="ctr"/>
            <a:endParaRPr lang="tt-RU" dirty="0" smtClean="0"/>
          </a:p>
        </p:txBody>
      </p:sp>
      <p:pic>
        <p:nvPicPr>
          <p:cNvPr id="4098" name="Picture 2" descr="C:\Users\Радик\Desktop\технологиядщн\куя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12776"/>
            <a:ext cx="381642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51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524723"/>
            <a:ext cx="6400800" cy="3474720"/>
          </a:xfrm>
        </p:spPr>
        <p:txBody>
          <a:bodyPr>
            <a:normAutofit/>
          </a:bodyPr>
          <a:lstStyle/>
          <a:p>
            <a:pPr algn="ctr"/>
            <a:r>
              <a:rPr lang="tt-RU" sz="9600" dirty="0" smtClean="0">
                <a:latin typeface="Times New Roman" pitchFamily="18" charset="0"/>
                <a:cs typeface="Times New Roman" pitchFamily="18" charset="0"/>
              </a:rPr>
              <a:t>Әминә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Радик\Desktop\Little_Girl_Playing_with_Colorful_Ball_Royalty_Free_Clipart_Picture_081013-154954-066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314000"/>
            <a:ext cx="4104456" cy="363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35696" y="5441131"/>
            <a:ext cx="6512511" cy="45719"/>
          </a:xfrm>
        </p:spPr>
        <p:txBody>
          <a:bodyPr/>
          <a:lstStyle/>
          <a:p>
            <a:r>
              <a:rPr lang="tt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221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260648"/>
            <a:ext cx="6400800" cy="3816424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Ә – ми - нә</a:t>
            </a:r>
          </a:p>
          <a:p>
            <a:pPr algn="ctr"/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Ә – сузык аваз, нечкә.</a:t>
            </a:r>
          </a:p>
          <a:p>
            <a:pPr algn="ctr"/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М - тартык аваз, яңгырау тартык.</a:t>
            </a:r>
          </a:p>
          <a:p>
            <a:pPr algn="ctr"/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И – сузык аваз, нечкә</a:t>
            </a:r>
          </a:p>
          <a:p>
            <a:pPr algn="ctr"/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Н – тартык  аваз, яңгырау тартык.</a:t>
            </a:r>
          </a:p>
          <a:p>
            <a:pPr algn="ctr"/>
            <a:r>
              <a:rPr lang="tt-RU" sz="4400" dirty="0" smtClean="0">
                <a:latin typeface="Times New Roman" pitchFamily="18" charset="0"/>
                <a:cs typeface="Times New Roman" pitchFamily="18" charset="0"/>
              </a:rPr>
              <a:t>Ә – сузык аваз, нечкә.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70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78261641"/>
              </p:ext>
            </p:extLst>
          </p:nvPr>
        </p:nvGraphicFramePr>
        <p:xfrm>
          <a:off x="3203848" y="2829043"/>
          <a:ext cx="2987645" cy="479833"/>
        </p:xfrm>
        <a:graphic>
          <a:graphicData uri="http://schemas.openxmlformats.org/drawingml/2006/table">
            <a:tbl>
              <a:tblPr/>
              <a:tblGrid>
                <a:gridCol w="488887"/>
                <a:gridCol w="516048"/>
                <a:gridCol w="516047"/>
                <a:gridCol w="525101"/>
                <a:gridCol w="470781"/>
                <a:gridCol w="470781"/>
              </a:tblGrid>
              <a:tr h="4798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</a:t>
                      </a:r>
                      <a:r>
                        <a:rPr lang="ru-RU" dirty="0" smtClean="0"/>
                        <a:t>о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</a:t>
                      </a:r>
                      <a:r>
                        <a:rPr lang="ru-RU" dirty="0" smtClean="0"/>
                        <a:t>а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831640" y="2924944"/>
            <a:ext cx="34667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5003384" y="3011810"/>
            <a:ext cx="45719" cy="1143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C:\Users\Радик\Desktop\әдш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580" y="548680"/>
            <a:ext cx="256486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Радик\Desktop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01008"/>
            <a:ext cx="295232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500139"/>
              </p:ext>
            </p:extLst>
          </p:nvPr>
        </p:nvGraphicFramePr>
        <p:xfrm>
          <a:off x="3619500" y="5517232"/>
          <a:ext cx="1905000" cy="432048"/>
        </p:xfrm>
        <a:graphic>
          <a:graphicData uri="http://schemas.openxmlformats.org/drawingml/2006/table">
            <a:tbl>
              <a:tblPr/>
              <a:tblGrid>
                <a:gridCol w="627778"/>
                <a:gridCol w="660307"/>
                <a:gridCol w="616915"/>
              </a:tblGrid>
              <a:tr h="4320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</a:t>
                      </a:r>
                      <a:r>
                        <a:rPr lang="tt-RU" dirty="0" smtClean="0"/>
                        <a:t>ә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1" y="5589241"/>
            <a:ext cx="357523" cy="320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Блок-схема: узел 15"/>
          <p:cNvSpPr/>
          <p:nvPr/>
        </p:nvSpPr>
        <p:spPr>
          <a:xfrm>
            <a:off x="3958257" y="5692205"/>
            <a:ext cx="45719" cy="1143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81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5433784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tt-RU" sz="4800" dirty="0" smtClean="0">
                <a:latin typeface="Times New Roman" pitchFamily="18" charset="0"/>
                <a:cs typeface="Times New Roman" pitchFamily="18" charset="0"/>
              </a:rPr>
              <a:t>Кушылмалар</a:t>
            </a:r>
          </a:p>
          <a:p>
            <a:pPr marL="45720" indent="0" algn="ctr">
              <a:buNone/>
            </a:pPr>
            <a:r>
              <a:rPr lang="tt-RU" sz="4800" dirty="0" smtClean="0">
                <a:latin typeface="Times New Roman" pitchFamily="18" charset="0"/>
                <a:cs typeface="Times New Roman" pitchFamily="18" charset="0"/>
              </a:rPr>
              <a:t>Мә – мәми – мәммә</a:t>
            </a:r>
          </a:p>
          <a:p>
            <a:pPr marL="45720" indent="0" algn="ctr">
              <a:buNone/>
            </a:pPr>
            <a:r>
              <a:rPr lang="tt-RU" sz="4800" dirty="0" smtClean="0">
                <a:latin typeface="Times New Roman" pitchFamily="18" charset="0"/>
                <a:cs typeface="Times New Roman" pitchFamily="18" charset="0"/>
              </a:rPr>
              <a:t>Мә – имә- имән</a:t>
            </a:r>
          </a:p>
          <a:p>
            <a:pPr marL="45720" indent="0" algn="ctr">
              <a:buNone/>
            </a:pPr>
            <a:r>
              <a:rPr lang="tt-RU" sz="4800" dirty="0" smtClean="0">
                <a:latin typeface="Times New Roman" pitchFamily="18" charset="0"/>
                <a:cs typeface="Times New Roman" pitchFamily="18" charset="0"/>
              </a:rPr>
              <a:t>Ми – Әмин – Әминә</a:t>
            </a:r>
          </a:p>
          <a:p>
            <a:pPr marL="45720" indent="0" algn="ctr">
              <a:buNone/>
            </a:pPr>
            <a:r>
              <a:rPr lang="tt-RU" sz="4800" dirty="0" smtClean="0">
                <a:latin typeface="Times New Roman" pitchFamily="18" charset="0"/>
                <a:cs typeface="Times New Roman" pitchFamily="18" charset="0"/>
              </a:rPr>
              <a:t>Мә – мән – мәнле</a:t>
            </a:r>
          </a:p>
          <a:p>
            <a:pPr marL="45720" indent="0" algn="ctr">
              <a:buNone/>
            </a:pPr>
            <a:r>
              <a:rPr lang="tt-RU" sz="4800" dirty="0" smtClean="0">
                <a:latin typeface="Times New Roman" pitchFamily="18" charset="0"/>
                <a:cs typeface="Times New Roman" pitchFamily="18" charset="0"/>
              </a:rPr>
              <a:t>Мә – әм - әмма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78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8167720" cy="5904656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tt-RU" sz="4800" dirty="0" smtClean="0">
                <a:latin typeface="Times New Roman" pitchFamily="18" charset="0"/>
                <a:cs typeface="Times New Roman" pitchFamily="18" charset="0"/>
              </a:rPr>
              <a:t> Җөмләләр</a:t>
            </a:r>
          </a:p>
          <a:p>
            <a:r>
              <a:rPr lang="tt-RU" sz="4800" dirty="0" smtClean="0">
                <a:latin typeface="Times New Roman" pitchFamily="18" charset="0"/>
                <a:cs typeface="Times New Roman" pitchFamily="18" charset="0"/>
              </a:rPr>
              <a:t>Әнә Әминә.</a:t>
            </a:r>
          </a:p>
          <a:p>
            <a:r>
              <a:rPr lang="tt-RU" sz="4800" dirty="0" smtClean="0">
                <a:latin typeface="Times New Roman" pitchFamily="18" charset="0"/>
                <a:cs typeface="Times New Roman" pitchFamily="18" charset="0"/>
              </a:rPr>
              <a:t>Әминә нәни.</a:t>
            </a:r>
          </a:p>
          <a:p>
            <a:r>
              <a:rPr lang="tt-RU" sz="4800" dirty="0" smtClean="0">
                <a:latin typeface="Times New Roman" pitchFamily="18" charset="0"/>
                <a:cs typeface="Times New Roman" pitchFamily="18" charset="0"/>
              </a:rPr>
              <a:t>Әминә алма ала.</a:t>
            </a:r>
          </a:p>
          <a:p>
            <a:r>
              <a:rPr lang="tt-RU" sz="4600" dirty="0" smtClean="0">
                <a:latin typeface="Times New Roman" pitchFamily="18" charset="0"/>
                <a:cs typeface="Times New Roman" pitchFamily="18" charset="0"/>
              </a:rPr>
              <a:t>Алма </a:t>
            </a:r>
          </a:p>
          <a:p>
            <a:pPr marL="45720" indent="0">
              <a:buNone/>
            </a:pP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787478"/>
              </p:ext>
            </p:extLst>
          </p:nvPr>
        </p:nvGraphicFramePr>
        <p:xfrm>
          <a:off x="2627784" y="4470256"/>
          <a:ext cx="1033174" cy="365760"/>
        </p:xfrm>
        <a:graphic>
          <a:graphicData uri="http://schemas.openxmlformats.org/drawingml/2006/table">
            <a:tbl>
              <a:tblPr/>
              <a:tblGrid>
                <a:gridCol w="1033174"/>
              </a:tblGrid>
              <a:tr h="14973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544660"/>
              </p:ext>
            </p:extLst>
          </p:nvPr>
        </p:nvGraphicFramePr>
        <p:xfrm>
          <a:off x="3851920" y="4470256"/>
          <a:ext cx="914400" cy="365760"/>
        </p:xfrm>
        <a:graphic>
          <a:graphicData uri="http://schemas.openxmlformats.org/drawingml/2006/table">
            <a:tbl>
              <a:tblPr/>
              <a:tblGrid>
                <a:gridCol w="914400"/>
              </a:tblGrid>
              <a:tr h="3600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7170" name="Picture 2" descr="C:\Users\Радик\Desktop\рпп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84784"/>
            <a:ext cx="331236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33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763688" y="5796135"/>
            <a:ext cx="6512511" cy="45719"/>
          </a:xfrm>
        </p:spPr>
        <p:txBody>
          <a:bodyPr/>
          <a:lstStyle/>
          <a:p>
            <a:r>
              <a:rPr lang="tt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tt-RU" sz="4800" dirty="0" smtClean="0">
                <a:latin typeface="Times New Roman" pitchFamily="18" charset="0"/>
                <a:cs typeface="Times New Roman" pitchFamily="18" charset="0"/>
              </a:rPr>
              <a:t>Игътибарыгыз өчен зур рәхмәт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Радик\Desktop\мр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86894"/>
            <a:ext cx="288032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55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183</TotalTime>
  <Words>186</Words>
  <Application>Microsoft Office PowerPoint</Application>
  <PresentationFormat>Экран (4:3)</PresentationFormat>
  <Paragraphs>50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 МББУ “Шода башлангыч мәктәп – балалар бакчасы”    презентация  Тема:Әйтелгән сүздән аерым сузык яки тартык авазны ишетеп, аерып алу. [м]  авазы,  М,м хәрефләре   Эшләде: башлангыч сыйныф укытучысы Файзрахманова В. М.</vt:lpstr>
      <vt:lpstr>Презентация PowerPoint</vt:lpstr>
      <vt:lpstr>А а,Әә, Ыы, Ээ,Ии, Уу,Үү,Оо,Өө,Нн,Лл</vt:lpstr>
      <vt:lpstr>Презентация PowerPoint</vt:lpstr>
      <vt:lpstr>ма,му,мы,мо,ам,ым,ум,ом мә, ми, мү, мө, әм, эм,өм 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Радик</dc:creator>
  <cp:lastModifiedBy>Файля</cp:lastModifiedBy>
  <cp:revision>18</cp:revision>
  <dcterms:created xsi:type="dcterms:W3CDTF">2013-10-18T17:50:44Z</dcterms:created>
  <dcterms:modified xsi:type="dcterms:W3CDTF">2014-01-11T07:41:15Z</dcterms:modified>
</cp:coreProperties>
</file>